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思源黑体-思源黑体-Medium" panose="020B0604020202020204" charset="-128"/>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52100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807208"/>
          </a:xfrm>
          <a:prstGeom prst="rect">
            <a:avLst/>
          </a:prstGeom>
        </p:spPr>
      </p:pic>
      <p:sp>
        <p:nvSpPr>
          <p:cNvPr id="4" name="Text 0"/>
          <p:cNvSpPr/>
          <p:nvPr/>
        </p:nvSpPr>
        <p:spPr>
          <a:xfrm>
            <a:off x="832104" y="3456432"/>
            <a:ext cx="12984480" cy="1024128"/>
          </a:xfrm>
          <a:prstGeom prst="rect">
            <a:avLst/>
          </a:prstGeom>
          <a:noFill/>
          <a:ln/>
        </p:spPr>
        <p:txBody>
          <a:bodyPr wrap="none" lIns="0" tIns="0" rIns="0" bIns="0" rtlCol="0" anchor="ctr"/>
          <a:lstStyle/>
          <a:p>
            <a:pPr marL="0" indent="0" algn="l">
              <a:lnSpc>
                <a:spcPts val="8010"/>
              </a:lnSpc>
              <a:buNone/>
            </a:pPr>
            <a:r>
              <a:rPr lang="en-US" sz="6410" dirty="0">
                <a:solidFill>
                  <a:srgbClr val="5260E3"/>
                </a:solidFill>
                <a:latin typeface="思源黑体-思源黑体-Medium" pitchFamily="34" charset="0"/>
                <a:ea typeface="思源黑体-思源黑体-Medium" pitchFamily="34" charset="-122"/>
                <a:cs typeface="思源黑体-思源黑体-Medium" pitchFamily="34" charset="-120"/>
              </a:rPr>
              <a:t>Smart Sorting System</a:t>
            </a:r>
            <a:endParaRPr lang="en-US" sz="6410" dirty="0"/>
          </a:p>
        </p:txBody>
      </p:sp>
      <p:sp>
        <p:nvSpPr>
          <p:cNvPr id="5" name="Text 1"/>
          <p:cNvSpPr/>
          <p:nvPr/>
        </p:nvSpPr>
        <p:spPr>
          <a:xfrm>
            <a:off x="832104" y="4736592"/>
            <a:ext cx="12984480" cy="2690120"/>
          </a:xfrm>
          <a:prstGeom prst="rect">
            <a:avLst/>
          </a:prstGeom>
          <a:noFill/>
          <a:ln/>
        </p:spPr>
        <p:txBody>
          <a:bodyPr wrap="square" lIns="0" tIns="0" rIns="0" bIns="0" rtlCol="0" anchor="ctr"/>
          <a:lstStyle/>
          <a:p>
            <a:pPr marL="0" indent="0" algn="just">
              <a:lnSpc>
                <a:spcPct val="150000"/>
              </a:lnSpc>
              <a:buNone/>
            </a:pPr>
            <a:r>
              <a:rPr lang="en-US" sz="3000" dirty="0">
                <a:solidFill>
                  <a:srgbClr val="3B3B3B"/>
                </a:solidFill>
                <a:latin typeface="Times New Roman" panose="02020603050405020304" pitchFamily="18" charset="0"/>
                <a:ea typeface="思源黑体-思源黑体-Medium" pitchFamily="34" charset="-122"/>
                <a:cs typeface="Times New Roman" panose="02020603050405020304" pitchFamily="18" charset="0"/>
              </a:rPr>
              <a:t>      This project focuses on using transfer learning techniques to identify rotten fruits and vegetables. By automating the sorting process, it aims to improve efficiency and accuracy in the agricultural and food industry.</a:t>
            </a:r>
            <a:endParaRPr lang="en-US" sz="3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92EFCC-1BFB-87BE-D607-83CDD0FCC2EE}"/>
              </a:ext>
            </a:extLst>
          </p:cNvPr>
          <p:cNvSpPr txBox="1"/>
          <p:nvPr/>
        </p:nvSpPr>
        <p:spPr>
          <a:xfrm>
            <a:off x="1659467" y="1557866"/>
            <a:ext cx="11892410" cy="6863417"/>
          </a:xfrm>
          <a:prstGeom prst="rect">
            <a:avLst/>
          </a:prstGeom>
          <a:noFill/>
        </p:spPr>
        <p:txBody>
          <a:bodyPr wrap="square" rtlCol="0">
            <a:spAutoFit/>
          </a:bodyPr>
          <a:lstStyle/>
          <a:p>
            <a:r>
              <a:rPr lang="en-US" sz="4000" dirty="0">
                <a:solidFill>
                  <a:srgbClr val="00B0F0"/>
                </a:solidFill>
              </a:rPr>
              <a:t>CONCLUSION:</a:t>
            </a:r>
          </a:p>
          <a:p>
            <a:pPr algn="just"/>
            <a:r>
              <a:rPr lang="en-US" sz="4000" dirty="0"/>
              <a:t>     </a:t>
            </a:r>
            <a:r>
              <a:rPr lang="en-US" sz="4000" dirty="0">
                <a:solidFill>
                  <a:schemeClr val="accent1">
                    <a:lumMod val="50000"/>
                  </a:schemeClr>
                </a:solidFill>
              </a:rPr>
              <a:t>Smart Sorting, powered by transfer learning, provides an effective solution for automating the classification of rotten and fresh fruits and vegetables. By utilizing pre-trained deep learning models, the system achieves high accuracy with minimal training time. This approach not only reduces manual labor but also promotes faster, scalable, and more reliable quality control. Ultimately, it contributes to minimizing food waste and enhancing efficiency across the agricultural supply chain.</a:t>
            </a:r>
          </a:p>
          <a:p>
            <a:r>
              <a:rPr lang="en-US" sz="4000" dirty="0"/>
              <a:t>                     </a:t>
            </a:r>
            <a:endParaRPr lang="en-IN" sz="4000" dirty="0"/>
          </a:p>
        </p:txBody>
      </p:sp>
    </p:spTree>
    <p:extLst>
      <p:ext uri="{BB962C8B-B14F-4D97-AF65-F5344CB8AC3E}">
        <p14:creationId xmlns:p14="http://schemas.microsoft.com/office/powerpoint/2010/main" val="4123546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5175504" y="3630168"/>
            <a:ext cx="950976" cy="1088136"/>
          </a:xfrm>
          <a:prstGeom prst="rect">
            <a:avLst/>
          </a:prstGeom>
        </p:spPr>
      </p:pic>
      <p:pic>
        <p:nvPicPr>
          <p:cNvPr id="4" name="Image 2" descr="preencoded.png"/>
          <p:cNvPicPr>
            <a:picLocks noChangeAspect="1"/>
          </p:cNvPicPr>
          <p:nvPr/>
        </p:nvPicPr>
        <p:blipFill>
          <a:blip r:embed="rId5"/>
          <a:stretch>
            <a:fillRect/>
          </a:stretch>
        </p:blipFill>
        <p:spPr>
          <a:xfrm>
            <a:off x="8513064" y="3630168"/>
            <a:ext cx="950976" cy="1088136"/>
          </a:xfrm>
          <a:prstGeom prst="rect">
            <a:avLst/>
          </a:prstGeom>
        </p:spPr>
      </p:pic>
      <p:pic>
        <p:nvPicPr>
          <p:cNvPr id="5" name="Image 3" descr="preencoded.png"/>
          <p:cNvPicPr>
            <a:picLocks noChangeAspect="1"/>
          </p:cNvPicPr>
          <p:nvPr/>
        </p:nvPicPr>
        <p:blipFill>
          <a:blip r:embed="rId6"/>
          <a:stretch>
            <a:fillRect/>
          </a:stretch>
        </p:blipFill>
        <p:spPr>
          <a:xfrm>
            <a:off x="11914632" y="3630168"/>
            <a:ext cx="822960" cy="1088136"/>
          </a:xfrm>
          <a:prstGeom prst="rect">
            <a:avLst/>
          </a:prstGeom>
        </p:spPr>
      </p:pic>
      <p:pic>
        <p:nvPicPr>
          <p:cNvPr id="6" name="Image 4" descr="preencoded.png"/>
          <p:cNvPicPr>
            <a:picLocks noChangeAspect="1"/>
          </p:cNvPicPr>
          <p:nvPr/>
        </p:nvPicPr>
        <p:blipFill>
          <a:blip r:embed="rId7"/>
          <a:stretch>
            <a:fillRect/>
          </a:stretch>
        </p:blipFill>
        <p:spPr>
          <a:xfrm>
            <a:off x="1847088" y="3630168"/>
            <a:ext cx="950976" cy="1088136"/>
          </a:xfrm>
          <a:prstGeom prst="rect">
            <a:avLst/>
          </a:prstGeom>
        </p:spPr>
      </p:pic>
      <p:sp>
        <p:nvSpPr>
          <p:cNvPr id="7" name="Text 0"/>
          <p:cNvSpPr/>
          <p:nvPr/>
        </p:nvSpPr>
        <p:spPr>
          <a:xfrm>
            <a:off x="960120" y="4956048"/>
            <a:ext cx="2715768" cy="374904"/>
          </a:xfrm>
          <a:prstGeom prst="rect">
            <a:avLst/>
          </a:prstGeom>
          <a:noFill/>
          <a:ln/>
        </p:spPr>
        <p:txBody>
          <a:bodyPr wrap="none" lIns="0" tIns="0" rIns="0" bIns="0" rtlCol="0" anchor="ctr"/>
          <a:lstStyle/>
          <a:p>
            <a:pPr marL="0" indent="0" algn="ctr">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Branch Name</a:t>
            </a:r>
            <a:endParaRPr lang="en-US" sz="2320" dirty="0"/>
          </a:p>
        </p:txBody>
      </p:sp>
      <p:sp>
        <p:nvSpPr>
          <p:cNvPr id="8" name="Text 1"/>
          <p:cNvSpPr/>
          <p:nvPr/>
        </p:nvSpPr>
        <p:spPr>
          <a:xfrm>
            <a:off x="4297680" y="5468112"/>
            <a:ext cx="2715768" cy="594360"/>
          </a:xfrm>
          <a:prstGeom prst="rect">
            <a:avLst/>
          </a:prstGeom>
          <a:noFill/>
          <a:ln/>
        </p:spPr>
        <p:txBody>
          <a:bodyPr wrap="square" lIns="0" tIns="0" rIns="0" bIns="0" rtlCol="0" anchor="ctr"/>
          <a:lstStyle/>
          <a:p>
            <a:pPr marL="0" indent="0" algn="ctr">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Artificial Intelligence and Machine Learning</a:t>
            </a:r>
            <a:endParaRPr lang="en-US" sz="1850" dirty="0"/>
          </a:p>
        </p:txBody>
      </p:sp>
      <p:sp>
        <p:nvSpPr>
          <p:cNvPr id="9" name="Text 2"/>
          <p:cNvSpPr/>
          <p:nvPr/>
        </p:nvSpPr>
        <p:spPr>
          <a:xfrm>
            <a:off x="7626096" y="5468112"/>
            <a:ext cx="2715768" cy="301752"/>
          </a:xfrm>
          <a:prstGeom prst="rect">
            <a:avLst/>
          </a:prstGeom>
          <a:noFill/>
          <a:ln/>
        </p:spPr>
        <p:txBody>
          <a:bodyPr wrap="none" lIns="0" tIns="0" rIns="0" bIns="0" rtlCol="0" anchor="ctr"/>
          <a:lstStyle/>
          <a:p>
            <a:pPr marL="0" indent="0" algn="ctr">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Thapeta Gangadevi</a:t>
            </a:r>
            <a:endParaRPr lang="en-US" sz="1850" dirty="0"/>
          </a:p>
        </p:txBody>
      </p:sp>
      <p:sp>
        <p:nvSpPr>
          <p:cNvPr id="10" name="Text 3"/>
          <p:cNvSpPr/>
          <p:nvPr/>
        </p:nvSpPr>
        <p:spPr>
          <a:xfrm>
            <a:off x="960120" y="5468112"/>
            <a:ext cx="2715768" cy="594360"/>
          </a:xfrm>
          <a:prstGeom prst="rect">
            <a:avLst/>
          </a:prstGeom>
          <a:noFill/>
          <a:ln/>
        </p:spPr>
        <p:txBody>
          <a:bodyPr wrap="square" lIns="0" tIns="0" rIns="0" bIns="0" rtlCol="0" anchor="ctr"/>
          <a:lstStyle/>
          <a:p>
            <a:pPr marL="0" indent="0" algn="ctr">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Computer Science and Engineering</a:t>
            </a:r>
            <a:endParaRPr lang="en-US" sz="1850" dirty="0"/>
          </a:p>
        </p:txBody>
      </p:sp>
      <p:sp>
        <p:nvSpPr>
          <p:cNvPr id="11" name="Text 4"/>
          <p:cNvSpPr/>
          <p:nvPr/>
        </p:nvSpPr>
        <p:spPr>
          <a:xfrm>
            <a:off x="10963656" y="5468112"/>
            <a:ext cx="2715768" cy="886968"/>
          </a:xfrm>
          <a:prstGeom prst="rect">
            <a:avLst/>
          </a:prstGeom>
          <a:noFill/>
          <a:ln/>
        </p:spPr>
        <p:txBody>
          <a:bodyPr wrap="square" lIns="0" tIns="0" rIns="0" bIns="0" rtlCol="0" anchor="ctr"/>
          <a:lstStyle/>
          <a:p>
            <a:pPr marL="0" indent="0" algn="ctr">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A Anitha, Udayagiri Anjali, Thota Dakshitha Raja</a:t>
            </a:r>
            <a:endParaRPr lang="en-US" sz="1850" dirty="0"/>
          </a:p>
        </p:txBody>
      </p:sp>
      <p:sp>
        <p:nvSpPr>
          <p:cNvPr id="12" name="Text 5"/>
          <p:cNvSpPr/>
          <p:nvPr/>
        </p:nvSpPr>
        <p:spPr>
          <a:xfrm>
            <a:off x="4297680" y="4956048"/>
            <a:ext cx="2715768" cy="374904"/>
          </a:xfrm>
          <a:prstGeom prst="rect">
            <a:avLst/>
          </a:prstGeom>
          <a:noFill/>
          <a:ln/>
        </p:spPr>
        <p:txBody>
          <a:bodyPr wrap="none" lIns="0" tIns="0" rIns="0" bIns="0" rtlCol="0" anchor="ctr"/>
          <a:lstStyle/>
          <a:p>
            <a:pPr marL="0" indent="0" algn="ctr">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Track</a:t>
            </a:r>
            <a:endParaRPr lang="en-US" sz="2320" dirty="0"/>
          </a:p>
        </p:txBody>
      </p:sp>
      <p:sp>
        <p:nvSpPr>
          <p:cNvPr id="13" name="Text 6"/>
          <p:cNvSpPr/>
          <p:nvPr/>
        </p:nvSpPr>
        <p:spPr>
          <a:xfrm>
            <a:off x="10963656" y="4956048"/>
            <a:ext cx="2715768" cy="374904"/>
          </a:xfrm>
          <a:prstGeom prst="rect">
            <a:avLst/>
          </a:prstGeom>
          <a:noFill/>
          <a:ln/>
        </p:spPr>
        <p:txBody>
          <a:bodyPr wrap="none" lIns="0" tIns="0" rIns="0" bIns="0" rtlCol="0" anchor="ctr"/>
          <a:lstStyle/>
          <a:p>
            <a:pPr marL="0" indent="0" algn="ctr">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Team Members</a:t>
            </a:r>
            <a:endParaRPr lang="en-US" sz="2320" dirty="0"/>
          </a:p>
        </p:txBody>
      </p:sp>
      <p:sp>
        <p:nvSpPr>
          <p:cNvPr id="14" name="Text 7"/>
          <p:cNvSpPr/>
          <p:nvPr/>
        </p:nvSpPr>
        <p:spPr>
          <a:xfrm>
            <a:off x="7626096" y="4956048"/>
            <a:ext cx="2715768" cy="374904"/>
          </a:xfrm>
          <a:prstGeom prst="rect">
            <a:avLst/>
          </a:prstGeom>
          <a:noFill/>
          <a:ln/>
        </p:spPr>
        <p:txBody>
          <a:bodyPr wrap="none" lIns="0" tIns="0" rIns="0" bIns="0" rtlCol="0" anchor="ctr"/>
          <a:lstStyle/>
          <a:p>
            <a:pPr marL="0" indent="0" algn="ctr">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Team Lead</a:t>
            </a:r>
            <a:endParaRPr lang="en-US" sz="2320" dirty="0"/>
          </a:p>
        </p:txBody>
      </p:sp>
      <p:sp>
        <p:nvSpPr>
          <p:cNvPr id="15" name="Text 8"/>
          <p:cNvSpPr/>
          <p:nvPr/>
        </p:nvSpPr>
        <p:spPr>
          <a:xfrm>
            <a:off x="832104" y="1755648"/>
            <a:ext cx="12984480" cy="1481328"/>
          </a:xfrm>
          <a:prstGeom prst="rect">
            <a:avLst/>
          </a:prstGeom>
          <a:noFill/>
          <a:ln/>
        </p:spPr>
        <p:txBody>
          <a:bodyPr wrap="square" lIns="0" tIns="0" rIns="0" bIns="0" rtlCol="0" anchor="ctr"/>
          <a:lstStyle/>
          <a:p>
            <a:pPr marL="0" indent="0" algn="l">
              <a:lnSpc>
                <a:spcPts val="5800"/>
              </a:lnSpc>
              <a:buNone/>
            </a:pPr>
            <a:r>
              <a:rPr lang="en-US" sz="4640" dirty="0">
                <a:solidFill>
                  <a:srgbClr val="5260E3"/>
                </a:solidFill>
                <a:latin typeface="思源黑体-思源黑体-Medium" pitchFamily="34" charset="0"/>
                <a:ea typeface="思源黑体-思源黑体-Medium" pitchFamily="34" charset="-122"/>
                <a:cs typeface="思源黑体-思源黑体-Medium" pitchFamily="34" charset="-120"/>
              </a:rPr>
              <a:t>Smart Sorting Transfer Learning for Identifying Rotten Fruits and Vegetables</a:t>
            </a:r>
            <a:endParaRPr lang="en-US" sz="464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5047488" y="2350008"/>
            <a:ext cx="4544568" cy="4544568"/>
          </a:xfrm>
          <a:prstGeom prst="rect">
            <a:avLst/>
          </a:prstGeom>
        </p:spPr>
      </p:pic>
      <p:pic>
        <p:nvPicPr>
          <p:cNvPr id="4" name="Image 2" descr="preencoded.png"/>
          <p:cNvPicPr>
            <a:picLocks noChangeAspect="1"/>
          </p:cNvPicPr>
          <p:nvPr/>
        </p:nvPicPr>
        <p:blipFill>
          <a:blip r:embed="rId5"/>
          <a:stretch>
            <a:fillRect/>
          </a:stretch>
        </p:blipFill>
        <p:spPr>
          <a:xfrm>
            <a:off x="5047488" y="2350008"/>
            <a:ext cx="4544568" cy="4544568"/>
          </a:xfrm>
          <a:prstGeom prst="rect">
            <a:avLst/>
          </a:prstGeom>
        </p:spPr>
      </p:pic>
      <p:pic>
        <p:nvPicPr>
          <p:cNvPr id="5" name="Image 3" descr="preencoded.png"/>
          <p:cNvPicPr>
            <a:picLocks noChangeAspect="1"/>
          </p:cNvPicPr>
          <p:nvPr/>
        </p:nvPicPr>
        <p:blipFill>
          <a:blip r:embed="rId6"/>
          <a:stretch>
            <a:fillRect/>
          </a:stretch>
        </p:blipFill>
        <p:spPr>
          <a:xfrm>
            <a:off x="5047488" y="2350008"/>
            <a:ext cx="4544568" cy="4544568"/>
          </a:xfrm>
          <a:prstGeom prst="rect">
            <a:avLst/>
          </a:prstGeom>
        </p:spPr>
      </p:pic>
      <p:sp>
        <p:nvSpPr>
          <p:cNvPr id="6" name="Text 0"/>
          <p:cNvSpPr/>
          <p:nvPr/>
        </p:nvSpPr>
        <p:spPr>
          <a:xfrm>
            <a:off x="9710928" y="3419856"/>
            <a:ext cx="3986784" cy="594360"/>
          </a:xfrm>
          <a:prstGeom prst="rect">
            <a:avLst/>
          </a:prstGeom>
          <a:noFill/>
          <a:ln/>
        </p:spPr>
        <p:txBody>
          <a:bodyPr wrap="square" lIns="0" tIns="0" rIns="0" bIns="0" rtlCol="0" anchor="ctr"/>
          <a:lstStyle/>
          <a:p>
            <a:pPr marL="0" indent="0" algn="l">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Ensures only fresh produce reaches customers, minimizing waste.</a:t>
            </a:r>
            <a:endParaRPr lang="en-US" sz="1850" dirty="0"/>
          </a:p>
        </p:txBody>
      </p:sp>
      <p:sp>
        <p:nvSpPr>
          <p:cNvPr id="7" name="Text 1"/>
          <p:cNvSpPr/>
          <p:nvPr/>
        </p:nvSpPr>
        <p:spPr>
          <a:xfrm>
            <a:off x="832104" y="1344168"/>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5260E3"/>
                </a:solidFill>
                <a:latin typeface="思源黑体-思源黑体-Medium" pitchFamily="34" charset="0"/>
                <a:ea typeface="思源黑体-思源黑体-Medium" pitchFamily="34" charset="-122"/>
                <a:cs typeface="思源黑体-思源黑体-Medium" pitchFamily="34" charset="-120"/>
              </a:rPr>
              <a:t>Project Scenarios</a:t>
            </a:r>
            <a:endParaRPr lang="en-US" sz="4640" dirty="0"/>
          </a:p>
        </p:txBody>
      </p:sp>
      <p:sp>
        <p:nvSpPr>
          <p:cNvPr id="8" name="Text 2"/>
          <p:cNvSpPr/>
          <p:nvPr/>
        </p:nvSpPr>
        <p:spPr>
          <a:xfrm>
            <a:off x="9710928" y="2788920"/>
            <a:ext cx="3986784" cy="374904"/>
          </a:xfrm>
          <a:prstGeom prst="rect">
            <a:avLst/>
          </a:prstGeom>
          <a:noFill/>
          <a:ln/>
        </p:spPr>
        <p:txBody>
          <a:bodyPr wrap="none" lIns="0" tIns="0" rIns="0" bIns="0" rtlCol="0" anchor="ctr"/>
          <a:lstStyle/>
          <a:p>
            <a:pPr marL="0" indent="0" algn="l">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Fresh Shipment Scanning</a:t>
            </a:r>
            <a:endParaRPr lang="en-US" sz="2320" dirty="0"/>
          </a:p>
        </p:txBody>
      </p:sp>
      <p:sp>
        <p:nvSpPr>
          <p:cNvPr id="9" name="Text 3"/>
          <p:cNvSpPr/>
          <p:nvPr/>
        </p:nvSpPr>
        <p:spPr>
          <a:xfrm>
            <a:off x="950976" y="3858768"/>
            <a:ext cx="3511296" cy="374904"/>
          </a:xfrm>
          <a:prstGeom prst="rect">
            <a:avLst/>
          </a:prstGeom>
          <a:noFill/>
          <a:ln/>
        </p:spPr>
        <p:txBody>
          <a:bodyPr wrap="none" lIns="0" tIns="0" rIns="0" bIns="0" rtlCol="0" anchor="ctr"/>
          <a:lstStyle/>
          <a:p>
            <a:pPr marL="0" indent="0" algn="r">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Automating Sorting</a:t>
            </a:r>
            <a:endParaRPr lang="en-US" sz="2320" dirty="0"/>
          </a:p>
        </p:txBody>
      </p:sp>
      <p:sp>
        <p:nvSpPr>
          <p:cNvPr id="10" name="Text 4"/>
          <p:cNvSpPr/>
          <p:nvPr/>
        </p:nvSpPr>
        <p:spPr>
          <a:xfrm>
            <a:off x="9710928" y="5870448"/>
            <a:ext cx="3986784" cy="594360"/>
          </a:xfrm>
          <a:prstGeom prst="rect">
            <a:avLst/>
          </a:prstGeom>
          <a:noFill/>
          <a:ln/>
        </p:spPr>
        <p:txBody>
          <a:bodyPr wrap="square" lIns="0" tIns="0" rIns="0" bIns="0" rtlCol="0" anchor="ctr"/>
          <a:lstStyle/>
          <a:p>
            <a:pPr marL="0" indent="0" algn="l">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Alerts users about items nearing spoilage, thus reducing food waste.</a:t>
            </a:r>
            <a:endParaRPr lang="en-US" sz="1850" dirty="0"/>
          </a:p>
        </p:txBody>
      </p:sp>
      <p:sp>
        <p:nvSpPr>
          <p:cNvPr id="11" name="Text 5"/>
          <p:cNvSpPr/>
          <p:nvPr/>
        </p:nvSpPr>
        <p:spPr>
          <a:xfrm>
            <a:off x="950976" y="4498848"/>
            <a:ext cx="3511296" cy="886968"/>
          </a:xfrm>
          <a:prstGeom prst="rect">
            <a:avLst/>
          </a:prstGeom>
          <a:noFill/>
          <a:ln/>
        </p:spPr>
        <p:txBody>
          <a:bodyPr wrap="square" lIns="0" tIns="0" rIns="0" bIns="0" rtlCol="0" anchor="ctr"/>
          <a:lstStyle/>
          <a:p>
            <a:pPr marL="0" indent="0" algn="r">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Reduces human error and labor intensity, enhancing efficiency.</a:t>
            </a:r>
            <a:endParaRPr lang="en-US" sz="1850" dirty="0"/>
          </a:p>
        </p:txBody>
      </p:sp>
      <p:sp>
        <p:nvSpPr>
          <p:cNvPr id="12" name="Text 6"/>
          <p:cNvSpPr/>
          <p:nvPr/>
        </p:nvSpPr>
        <p:spPr>
          <a:xfrm>
            <a:off x="9710928" y="5230368"/>
            <a:ext cx="3986784" cy="374904"/>
          </a:xfrm>
          <a:prstGeom prst="rect">
            <a:avLst/>
          </a:prstGeom>
          <a:noFill/>
          <a:ln/>
        </p:spPr>
        <p:txBody>
          <a:bodyPr wrap="none" lIns="0" tIns="0" rIns="0" bIns="0" rtlCol="0" anchor="ctr"/>
          <a:lstStyle/>
          <a:p>
            <a:pPr marL="0" indent="0" algn="l">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Smart Home Monitoring</a:t>
            </a:r>
            <a:endParaRPr lang="en-US" sz="2320" dirty="0"/>
          </a:p>
        </p:txBody>
      </p:sp>
      <p:sp>
        <p:nvSpPr>
          <p:cNvPr id="13" name="Text 7"/>
          <p:cNvSpPr/>
          <p:nvPr/>
        </p:nvSpPr>
        <p:spPr>
          <a:xfrm>
            <a:off x="7818120" y="5422392"/>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545454"/>
                </a:solidFill>
                <a:latin typeface="思源黑体-思源黑体-Medium" pitchFamily="34" charset="0"/>
                <a:ea typeface="思源黑体-思源黑体-Medium" pitchFamily="34" charset="-122"/>
                <a:cs typeface="思源黑体-思源黑体-Medium" pitchFamily="34" charset="-120"/>
              </a:rPr>
              <a:t>3</a:t>
            </a:r>
            <a:endParaRPr lang="en-US" sz="2320" dirty="0"/>
          </a:p>
        </p:txBody>
      </p:sp>
      <p:sp>
        <p:nvSpPr>
          <p:cNvPr id="14" name="Text 8"/>
          <p:cNvSpPr/>
          <p:nvPr/>
        </p:nvSpPr>
        <p:spPr>
          <a:xfrm>
            <a:off x="6062472" y="4407408"/>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545454"/>
                </a:solidFill>
                <a:latin typeface="思源黑体-思源黑体-Medium" pitchFamily="34" charset="0"/>
                <a:ea typeface="思源黑体-思源黑体-Medium" pitchFamily="34" charset="-122"/>
                <a:cs typeface="思源黑体-思源黑体-Medium" pitchFamily="34" charset="-120"/>
              </a:rPr>
              <a:t>1</a:t>
            </a:r>
            <a:endParaRPr lang="en-US" sz="2320" dirty="0"/>
          </a:p>
        </p:txBody>
      </p:sp>
      <p:sp>
        <p:nvSpPr>
          <p:cNvPr id="15" name="Text 9"/>
          <p:cNvSpPr/>
          <p:nvPr/>
        </p:nvSpPr>
        <p:spPr>
          <a:xfrm>
            <a:off x="7818120" y="3392424"/>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545454"/>
                </a:solidFill>
                <a:latin typeface="思源黑体-思源黑体-Medium" pitchFamily="34" charset="0"/>
                <a:ea typeface="思源黑体-思源黑体-Medium" pitchFamily="34" charset="-122"/>
                <a:cs typeface="思源黑体-思源黑体-Medium" pitchFamily="34" charset="-120"/>
              </a:rPr>
              <a:t>2</a:t>
            </a:r>
            <a:endParaRPr lang="en-US" sz="232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3529584" y="3346704"/>
            <a:ext cx="914400" cy="1216152"/>
          </a:xfrm>
          <a:prstGeom prst="rect">
            <a:avLst/>
          </a:prstGeom>
        </p:spPr>
      </p:pic>
      <p:pic>
        <p:nvPicPr>
          <p:cNvPr id="4" name="Image 2" descr="preencoded.png"/>
          <p:cNvPicPr>
            <a:picLocks noChangeAspect="1"/>
          </p:cNvPicPr>
          <p:nvPr/>
        </p:nvPicPr>
        <p:blipFill>
          <a:blip r:embed="rId5"/>
          <a:stretch>
            <a:fillRect/>
          </a:stretch>
        </p:blipFill>
        <p:spPr>
          <a:xfrm>
            <a:off x="10049256" y="3346704"/>
            <a:ext cx="1216152" cy="1216152"/>
          </a:xfrm>
          <a:prstGeom prst="rect">
            <a:avLst/>
          </a:prstGeom>
        </p:spPr>
      </p:pic>
      <p:sp>
        <p:nvSpPr>
          <p:cNvPr id="5" name="Text 0"/>
          <p:cNvSpPr/>
          <p:nvPr/>
        </p:nvSpPr>
        <p:spPr>
          <a:xfrm>
            <a:off x="960120" y="4791456"/>
            <a:ext cx="6053328" cy="374904"/>
          </a:xfrm>
          <a:prstGeom prst="rect">
            <a:avLst/>
          </a:prstGeom>
          <a:noFill/>
          <a:ln/>
        </p:spPr>
        <p:txBody>
          <a:bodyPr wrap="none" lIns="0" tIns="0" rIns="0" bIns="0" rtlCol="0" anchor="ctr"/>
          <a:lstStyle/>
          <a:p>
            <a:pPr marL="0" indent="0" algn="ctr">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Architecture</a:t>
            </a:r>
            <a:endParaRPr lang="en-US" sz="2320" dirty="0"/>
          </a:p>
        </p:txBody>
      </p:sp>
      <p:sp>
        <p:nvSpPr>
          <p:cNvPr id="6" name="Text 1"/>
          <p:cNvSpPr/>
          <p:nvPr/>
        </p:nvSpPr>
        <p:spPr>
          <a:xfrm>
            <a:off x="832104" y="2212848"/>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5260E3"/>
                </a:solidFill>
                <a:latin typeface="思源黑体-思源黑体-Medium" pitchFamily="34" charset="0"/>
                <a:ea typeface="思源黑体-思源黑体-Medium" pitchFamily="34" charset="-122"/>
                <a:cs typeface="思源黑体-思源黑体-Medium" pitchFamily="34" charset="-120"/>
              </a:rPr>
              <a:t>Architecture and Prerequisites</a:t>
            </a:r>
            <a:endParaRPr lang="en-US" sz="4640" dirty="0"/>
          </a:p>
        </p:txBody>
      </p:sp>
      <p:sp>
        <p:nvSpPr>
          <p:cNvPr id="7" name="Text 2"/>
          <p:cNvSpPr/>
          <p:nvPr/>
        </p:nvSpPr>
        <p:spPr>
          <a:xfrm>
            <a:off x="7626096" y="5303520"/>
            <a:ext cx="6053328" cy="594360"/>
          </a:xfrm>
          <a:prstGeom prst="rect">
            <a:avLst/>
          </a:prstGeom>
          <a:noFill/>
          <a:ln/>
        </p:spPr>
        <p:txBody>
          <a:bodyPr wrap="square" lIns="0" tIns="0" rIns="0" bIns="0" rtlCol="0" anchor="ctr"/>
          <a:lstStyle/>
          <a:p>
            <a:pPr marL="0" indent="0" algn="ctr">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Users must install Anaconda and several Python packages, including TensorFlow and Flask.</a:t>
            </a:r>
            <a:endParaRPr lang="en-US" sz="1850" dirty="0"/>
          </a:p>
        </p:txBody>
      </p:sp>
      <p:sp>
        <p:nvSpPr>
          <p:cNvPr id="8" name="Text 3"/>
          <p:cNvSpPr/>
          <p:nvPr/>
        </p:nvSpPr>
        <p:spPr>
          <a:xfrm>
            <a:off x="960120" y="5303520"/>
            <a:ext cx="6053328" cy="594360"/>
          </a:xfrm>
          <a:prstGeom prst="rect">
            <a:avLst/>
          </a:prstGeom>
          <a:noFill/>
          <a:ln/>
        </p:spPr>
        <p:txBody>
          <a:bodyPr wrap="square" lIns="0" tIns="0" rIns="0" bIns="0" rtlCol="0" anchor="ctr"/>
          <a:lstStyle/>
          <a:p>
            <a:pPr marL="0" indent="0" algn="ctr">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The system integrates a model with a Flask application for image analysis.</a:t>
            </a:r>
            <a:endParaRPr lang="en-US" sz="1850" dirty="0"/>
          </a:p>
        </p:txBody>
      </p:sp>
      <p:sp>
        <p:nvSpPr>
          <p:cNvPr id="9" name="Text 4"/>
          <p:cNvSpPr/>
          <p:nvPr/>
        </p:nvSpPr>
        <p:spPr>
          <a:xfrm>
            <a:off x="7626096" y="4791456"/>
            <a:ext cx="6053328" cy="374904"/>
          </a:xfrm>
          <a:prstGeom prst="rect">
            <a:avLst/>
          </a:prstGeom>
          <a:noFill/>
          <a:ln/>
        </p:spPr>
        <p:txBody>
          <a:bodyPr wrap="none" lIns="0" tIns="0" rIns="0" bIns="0" rtlCol="0" anchor="ctr"/>
          <a:lstStyle/>
          <a:p>
            <a:pPr marL="0" indent="0" algn="ctr">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Prerequisites</a:t>
            </a:r>
            <a:endParaRPr lang="en-US" sz="232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807208"/>
          </a:xfrm>
          <a:prstGeom prst="rect">
            <a:avLst/>
          </a:prstGeom>
        </p:spPr>
      </p:pic>
      <p:pic>
        <p:nvPicPr>
          <p:cNvPr id="4" name="Image 2" descr="preencoded.png"/>
          <p:cNvPicPr>
            <a:picLocks noChangeAspect="1"/>
          </p:cNvPicPr>
          <p:nvPr/>
        </p:nvPicPr>
        <p:blipFill>
          <a:blip r:embed="rId5"/>
          <a:stretch>
            <a:fillRect/>
          </a:stretch>
        </p:blipFill>
        <p:spPr>
          <a:xfrm>
            <a:off x="5248656" y="4471416"/>
            <a:ext cx="4142232" cy="1709928"/>
          </a:xfrm>
          <a:prstGeom prst="rect">
            <a:avLst/>
          </a:prstGeom>
        </p:spPr>
      </p:pic>
      <p:pic>
        <p:nvPicPr>
          <p:cNvPr id="5" name="Image 3" descr="preencoded.png"/>
          <p:cNvPicPr>
            <a:picLocks noChangeAspect="1"/>
          </p:cNvPicPr>
          <p:nvPr/>
        </p:nvPicPr>
        <p:blipFill>
          <a:blip r:embed="rId5"/>
          <a:stretch>
            <a:fillRect/>
          </a:stretch>
        </p:blipFill>
        <p:spPr>
          <a:xfrm>
            <a:off x="841248" y="4471416"/>
            <a:ext cx="4142232" cy="1709928"/>
          </a:xfrm>
          <a:prstGeom prst="rect">
            <a:avLst/>
          </a:prstGeom>
        </p:spPr>
      </p:pic>
      <p:pic>
        <p:nvPicPr>
          <p:cNvPr id="6" name="Image 4" descr="preencoded.png"/>
          <p:cNvPicPr>
            <a:picLocks noChangeAspect="1"/>
          </p:cNvPicPr>
          <p:nvPr/>
        </p:nvPicPr>
        <p:blipFill>
          <a:blip r:embed="rId5"/>
          <a:stretch>
            <a:fillRect/>
          </a:stretch>
        </p:blipFill>
        <p:spPr>
          <a:xfrm>
            <a:off x="9656064" y="4471416"/>
            <a:ext cx="4142232" cy="1709928"/>
          </a:xfrm>
          <a:prstGeom prst="rect">
            <a:avLst/>
          </a:prstGeom>
        </p:spPr>
      </p:pic>
      <p:sp>
        <p:nvSpPr>
          <p:cNvPr id="7" name="Text 0"/>
          <p:cNvSpPr/>
          <p:nvPr/>
        </p:nvSpPr>
        <p:spPr>
          <a:xfrm>
            <a:off x="9893808" y="5468112"/>
            <a:ext cx="3675888" cy="594360"/>
          </a:xfrm>
          <a:prstGeom prst="rect">
            <a:avLst/>
          </a:prstGeom>
          <a:noFill/>
          <a:ln/>
        </p:spPr>
        <p:txBody>
          <a:bodyPr wrap="square" lIns="0" tIns="0" rIns="0" bIns="0" rtlCol="0" anchor="ctr"/>
          <a:lstStyle/>
          <a:p>
            <a:pPr marL="0" indent="0" algn="ctr">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Enhance abilities for insights analysis.</a:t>
            </a:r>
            <a:endParaRPr lang="en-US" sz="1850" dirty="0"/>
          </a:p>
        </p:txBody>
      </p:sp>
      <p:sp>
        <p:nvSpPr>
          <p:cNvPr id="8" name="Text 1"/>
          <p:cNvSpPr/>
          <p:nvPr/>
        </p:nvSpPr>
        <p:spPr>
          <a:xfrm>
            <a:off x="1078992" y="5468112"/>
            <a:ext cx="3675888" cy="594360"/>
          </a:xfrm>
          <a:prstGeom prst="rect">
            <a:avLst/>
          </a:prstGeom>
          <a:noFill/>
          <a:ln/>
        </p:spPr>
        <p:txBody>
          <a:bodyPr wrap="square" lIns="0" tIns="0" rIns="0" bIns="0" rtlCol="0" anchor="ctr"/>
          <a:lstStyle/>
          <a:p>
            <a:pPr marL="0" indent="0" algn="ctr">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Grasp fundamental concepts and techniques.</a:t>
            </a:r>
            <a:endParaRPr lang="en-US" sz="1850" dirty="0"/>
          </a:p>
        </p:txBody>
      </p:sp>
      <p:sp>
        <p:nvSpPr>
          <p:cNvPr id="9" name="Text 2"/>
          <p:cNvSpPr/>
          <p:nvPr/>
        </p:nvSpPr>
        <p:spPr>
          <a:xfrm>
            <a:off x="9893808" y="4590288"/>
            <a:ext cx="3675888" cy="740664"/>
          </a:xfrm>
          <a:prstGeom prst="rect">
            <a:avLst/>
          </a:prstGeom>
          <a:noFill/>
          <a:ln/>
        </p:spPr>
        <p:txBody>
          <a:bodyPr wrap="square" lIns="0" tIns="0" rIns="0" bIns="0" rtlCol="0" anchor="ctr"/>
          <a:lstStyle/>
          <a:p>
            <a:pPr marL="0" indent="0" algn="ctr">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Develop Data Visualization Skills</a:t>
            </a:r>
            <a:endParaRPr lang="en-US" sz="2320" dirty="0"/>
          </a:p>
        </p:txBody>
      </p:sp>
      <p:sp>
        <p:nvSpPr>
          <p:cNvPr id="10" name="Text 3"/>
          <p:cNvSpPr/>
          <p:nvPr/>
        </p:nvSpPr>
        <p:spPr>
          <a:xfrm>
            <a:off x="1078992" y="4590288"/>
            <a:ext cx="3675888" cy="740664"/>
          </a:xfrm>
          <a:prstGeom prst="rect">
            <a:avLst/>
          </a:prstGeom>
          <a:noFill/>
          <a:ln/>
        </p:spPr>
        <p:txBody>
          <a:bodyPr wrap="square" lIns="0" tIns="0" rIns="0" bIns="0" rtlCol="0" anchor="ctr"/>
          <a:lstStyle/>
          <a:p>
            <a:pPr marL="0" indent="0" algn="ctr">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Understand Deep Learning</a:t>
            </a:r>
            <a:endParaRPr lang="en-US" sz="2320" dirty="0"/>
          </a:p>
        </p:txBody>
      </p:sp>
      <p:sp>
        <p:nvSpPr>
          <p:cNvPr id="11" name="Text 4"/>
          <p:cNvSpPr/>
          <p:nvPr/>
        </p:nvSpPr>
        <p:spPr>
          <a:xfrm>
            <a:off x="832104" y="3456432"/>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5260E3"/>
                </a:solidFill>
                <a:latin typeface="思源黑体-思源黑体-Medium" pitchFamily="34" charset="0"/>
                <a:ea typeface="思源黑体-思源黑体-Medium" pitchFamily="34" charset="-122"/>
                <a:cs typeface="思源黑体-思源黑体-Medium" pitchFamily="34" charset="-120"/>
              </a:rPr>
              <a:t>Project Objectives</a:t>
            </a:r>
            <a:endParaRPr lang="en-US" sz="4640" dirty="0"/>
          </a:p>
        </p:txBody>
      </p:sp>
      <p:sp>
        <p:nvSpPr>
          <p:cNvPr id="12" name="Text 5"/>
          <p:cNvSpPr/>
          <p:nvPr/>
        </p:nvSpPr>
        <p:spPr>
          <a:xfrm>
            <a:off x="5486400" y="4590288"/>
            <a:ext cx="3675888" cy="740664"/>
          </a:xfrm>
          <a:prstGeom prst="rect">
            <a:avLst/>
          </a:prstGeom>
          <a:noFill/>
          <a:ln/>
        </p:spPr>
        <p:txBody>
          <a:bodyPr wrap="square" lIns="0" tIns="0" rIns="0" bIns="0" rtlCol="0" anchor="ctr"/>
          <a:lstStyle/>
          <a:p>
            <a:pPr marL="0" indent="0" algn="ctr">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Data Preprocessing Knowledge</a:t>
            </a:r>
            <a:endParaRPr lang="en-US" sz="2320" dirty="0"/>
          </a:p>
        </p:txBody>
      </p:sp>
      <p:sp>
        <p:nvSpPr>
          <p:cNvPr id="13" name="Text 6"/>
          <p:cNvSpPr/>
          <p:nvPr/>
        </p:nvSpPr>
        <p:spPr>
          <a:xfrm>
            <a:off x="5486400" y="5468112"/>
            <a:ext cx="3675888" cy="594360"/>
          </a:xfrm>
          <a:prstGeom prst="rect">
            <a:avLst/>
          </a:prstGeom>
          <a:noFill/>
          <a:ln/>
        </p:spPr>
        <p:txBody>
          <a:bodyPr wrap="square" lIns="0" tIns="0" rIns="0" bIns="0" rtlCol="0" anchor="ctr"/>
          <a:lstStyle/>
          <a:p>
            <a:pPr marL="0" indent="0" algn="ctr">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Learn data transformation techniques.</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5175504" y="3172968"/>
            <a:ext cx="4297680" cy="950976"/>
          </a:xfrm>
          <a:prstGeom prst="rect">
            <a:avLst/>
          </a:prstGeom>
        </p:spPr>
      </p:pic>
      <p:pic>
        <p:nvPicPr>
          <p:cNvPr id="5" name="Image 3" descr="preencoded.png"/>
          <p:cNvPicPr>
            <a:picLocks noChangeAspect="1"/>
          </p:cNvPicPr>
          <p:nvPr/>
        </p:nvPicPr>
        <p:blipFill>
          <a:blip r:embed="rId6"/>
          <a:stretch>
            <a:fillRect/>
          </a:stretch>
        </p:blipFill>
        <p:spPr>
          <a:xfrm>
            <a:off x="9500616" y="3172968"/>
            <a:ext cx="4297680" cy="950976"/>
          </a:xfrm>
          <a:prstGeom prst="rect">
            <a:avLst/>
          </a:prstGeom>
        </p:spPr>
      </p:pic>
      <p:pic>
        <p:nvPicPr>
          <p:cNvPr id="6" name="Image 4" descr="preencoded.png"/>
          <p:cNvPicPr>
            <a:picLocks noChangeAspect="1"/>
          </p:cNvPicPr>
          <p:nvPr/>
        </p:nvPicPr>
        <p:blipFill>
          <a:blip r:embed="rId5"/>
          <a:stretch>
            <a:fillRect/>
          </a:stretch>
        </p:blipFill>
        <p:spPr>
          <a:xfrm>
            <a:off x="841248" y="3172968"/>
            <a:ext cx="4297680" cy="950976"/>
          </a:xfrm>
          <a:prstGeom prst="rect">
            <a:avLst/>
          </a:prstGeom>
        </p:spPr>
      </p:pic>
      <p:sp>
        <p:nvSpPr>
          <p:cNvPr id="7" name="Text 0"/>
          <p:cNvSpPr/>
          <p:nvPr/>
        </p:nvSpPr>
        <p:spPr>
          <a:xfrm>
            <a:off x="9729216" y="4983480"/>
            <a:ext cx="3831336" cy="594360"/>
          </a:xfrm>
          <a:prstGeom prst="rect">
            <a:avLst/>
          </a:prstGeom>
          <a:noFill/>
          <a:ln/>
        </p:spPr>
        <p:txBody>
          <a:bodyPr wrap="square" lIns="0" tIns="0" rIns="0" bIns="0" rtlCol="0" anchor="ctr"/>
          <a:lstStyle/>
          <a:p>
            <a:pPr marL="0" indent="0" algn="ctr">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The results are displayed on the UI for the user to see.</a:t>
            </a:r>
            <a:endParaRPr lang="en-US" sz="1850" dirty="0"/>
          </a:p>
        </p:txBody>
      </p:sp>
      <p:sp>
        <p:nvSpPr>
          <p:cNvPr id="8" name="Text 1"/>
          <p:cNvSpPr/>
          <p:nvPr/>
        </p:nvSpPr>
        <p:spPr>
          <a:xfrm>
            <a:off x="7232904" y="3429000"/>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545454"/>
                </a:solidFill>
                <a:latin typeface="思源黑体-思源黑体-Medium" pitchFamily="34" charset="0"/>
                <a:ea typeface="思源黑体-思源黑体-Medium" pitchFamily="34" charset="-122"/>
                <a:cs typeface="思源黑体-思源黑体-Medium" pitchFamily="34" charset="-120"/>
              </a:rPr>
              <a:t>2</a:t>
            </a:r>
            <a:endParaRPr lang="en-US" sz="2320" dirty="0"/>
          </a:p>
        </p:txBody>
      </p:sp>
      <p:sp>
        <p:nvSpPr>
          <p:cNvPr id="9" name="Text 2"/>
          <p:cNvSpPr/>
          <p:nvPr/>
        </p:nvSpPr>
        <p:spPr>
          <a:xfrm>
            <a:off x="5404104" y="4983480"/>
            <a:ext cx="3831336" cy="594360"/>
          </a:xfrm>
          <a:prstGeom prst="rect">
            <a:avLst/>
          </a:prstGeom>
          <a:noFill/>
          <a:ln/>
        </p:spPr>
        <p:txBody>
          <a:bodyPr wrap="square" lIns="0" tIns="0" rIns="0" bIns="0" rtlCol="0" anchor="ctr"/>
          <a:lstStyle/>
          <a:p>
            <a:pPr marL="0" indent="0" algn="ctr">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The model processes the selected image and predicts the outcome.</a:t>
            </a:r>
            <a:endParaRPr lang="en-US" sz="1850" dirty="0"/>
          </a:p>
        </p:txBody>
      </p:sp>
      <p:sp>
        <p:nvSpPr>
          <p:cNvPr id="10" name="Text 3"/>
          <p:cNvSpPr/>
          <p:nvPr/>
        </p:nvSpPr>
        <p:spPr>
          <a:xfrm>
            <a:off x="11558016" y="3429000"/>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545454"/>
                </a:solidFill>
                <a:latin typeface="思源黑体-思源黑体-Medium" pitchFamily="34" charset="0"/>
                <a:ea typeface="思源黑体-思源黑体-Medium" pitchFamily="34" charset="-122"/>
                <a:cs typeface="思源黑体-思源黑体-Medium" pitchFamily="34" charset="-120"/>
              </a:rPr>
              <a:t>3</a:t>
            </a:r>
            <a:endParaRPr lang="en-US" sz="2320" dirty="0"/>
          </a:p>
        </p:txBody>
      </p:sp>
      <p:sp>
        <p:nvSpPr>
          <p:cNvPr id="11" name="Text 4"/>
          <p:cNvSpPr/>
          <p:nvPr/>
        </p:nvSpPr>
        <p:spPr>
          <a:xfrm>
            <a:off x="9729216" y="4471416"/>
            <a:ext cx="3831336" cy="374904"/>
          </a:xfrm>
          <a:prstGeom prst="rect">
            <a:avLst/>
          </a:prstGeom>
          <a:noFill/>
          <a:ln/>
        </p:spPr>
        <p:txBody>
          <a:bodyPr wrap="none" lIns="0" tIns="0" rIns="0" bIns="0" rtlCol="0" anchor="ctr"/>
          <a:lstStyle/>
          <a:p>
            <a:pPr marL="0" indent="0" algn="ctr">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Results Display</a:t>
            </a:r>
            <a:endParaRPr lang="en-US" sz="2320" dirty="0"/>
          </a:p>
        </p:txBody>
      </p:sp>
      <p:sp>
        <p:nvSpPr>
          <p:cNvPr id="12" name="Text 5"/>
          <p:cNvSpPr/>
          <p:nvPr/>
        </p:nvSpPr>
        <p:spPr>
          <a:xfrm>
            <a:off x="1078992" y="4983480"/>
            <a:ext cx="3831336" cy="594360"/>
          </a:xfrm>
          <a:prstGeom prst="rect">
            <a:avLst/>
          </a:prstGeom>
          <a:noFill/>
          <a:ln/>
        </p:spPr>
        <p:txBody>
          <a:bodyPr wrap="square" lIns="0" tIns="0" rIns="0" bIns="0" rtlCol="0" anchor="ctr"/>
          <a:lstStyle/>
          <a:p>
            <a:pPr marL="0" indent="0" algn="ctr">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The user selects an image through the UI.</a:t>
            </a:r>
            <a:endParaRPr lang="en-US" sz="1850" dirty="0"/>
          </a:p>
        </p:txBody>
      </p:sp>
      <p:sp>
        <p:nvSpPr>
          <p:cNvPr id="13" name="Text 6"/>
          <p:cNvSpPr/>
          <p:nvPr/>
        </p:nvSpPr>
        <p:spPr>
          <a:xfrm>
            <a:off x="2907792" y="3429000"/>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545454"/>
                </a:solidFill>
                <a:latin typeface="思源黑体-思源黑体-Medium" pitchFamily="34" charset="0"/>
                <a:ea typeface="思源黑体-思源黑体-Medium" pitchFamily="34" charset="-122"/>
                <a:cs typeface="思源黑体-思源黑体-Medium" pitchFamily="34" charset="-120"/>
              </a:rPr>
              <a:t>1</a:t>
            </a:r>
            <a:endParaRPr lang="en-US" sz="2320" dirty="0"/>
          </a:p>
        </p:txBody>
      </p:sp>
      <p:sp>
        <p:nvSpPr>
          <p:cNvPr id="14" name="Text 7"/>
          <p:cNvSpPr/>
          <p:nvPr/>
        </p:nvSpPr>
        <p:spPr>
          <a:xfrm>
            <a:off x="5404104" y="4471416"/>
            <a:ext cx="3831336" cy="374904"/>
          </a:xfrm>
          <a:prstGeom prst="rect">
            <a:avLst/>
          </a:prstGeom>
          <a:noFill/>
          <a:ln/>
        </p:spPr>
        <p:txBody>
          <a:bodyPr wrap="none" lIns="0" tIns="0" rIns="0" bIns="0" rtlCol="0" anchor="ctr"/>
          <a:lstStyle/>
          <a:p>
            <a:pPr marL="0" indent="0" algn="ctr">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Model Processing</a:t>
            </a:r>
            <a:endParaRPr lang="en-US" sz="2320" dirty="0"/>
          </a:p>
        </p:txBody>
      </p:sp>
      <p:sp>
        <p:nvSpPr>
          <p:cNvPr id="15" name="Text 8"/>
          <p:cNvSpPr/>
          <p:nvPr/>
        </p:nvSpPr>
        <p:spPr>
          <a:xfrm>
            <a:off x="1078992" y="4471416"/>
            <a:ext cx="3831336" cy="374904"/>
          </a:xfrm>
          <a:prstGeom prst="rect">
            <a:avLst/>
          </a:prstGeom>
          <a:noFill/>
          <a:ln/>
        </p:spPr>
        <p:txBody>
          <a:bodyPr wrap="none" lIns="0" tIns="0" rIns="0" bIns="0" rtlCol="0" anchor="ctr"/>
          <a:lstStyle/>
          <a:p>
            <a:pPr marL="0" indent="0" algn="ctr">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User Image Selection</a:t>
            </a:r>
            <a:endParaRPr lang="en-US" sz="2320" dirty="0"/>
          </a:p>
        </p:txBody>
      </p:sp>
      <p:sp>
        <p:nvSpPr>
          <p:cNvPr id="16" name="Text 9"/>
          <p:cNvSpPr/>
          <p:nvPr/>
        </p:nvSpPr>
        <p:spPr>
          <a:xfrm>
            <a:off x="832104" y="2157984"/>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5260E3"/>
                </a:solidFill>
                <a:latin typeface="思源黑体-思源黑体-Medium" pitchFamily="34" charset="0"/>
                <a:ea typeface="思源黑体-思源黑体-Medium" pitchFamily="34" charset="-122"/>
                <a:cs typeface="思源黑体-思源黑体-Medium" pitchFamily="34" charset="-120"/>
              </a:rPr>
              <a:t>Project Flow</a:t>
            </a:r>
            <a:endParaRPr lang="en-US" sz="464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656064" y="0"/>
            <a:ext cx="4974336" cy="8238744"/>
          </a:xfrm>
          <a:prstGeom prst="rect">
            <a:avLst/>
          </a:prstGeom>
        </p:spPr>
      </p:pic>
      <p:pic>
        <p:nvPicPr>
          <p:cNvPr id="4" name="Image 2" descr="preencoded.png"/>
          <p:cNvPicPr>
            <a:picLocks noChangeAspect="1"/>
          </p:cNvPicPr>
          <p:nvPr/>
        </p:nvPicPr>
        <p:blipFill>
          <a:blip r:embed="rId5"/>
          <a:stretch>
            <a:fillRect/>
          </a:stretch>
        </p:blipFill>
        <p:spPr>
          <a:xfrm>
            <a:off x="841248" y="4407408"/>
            <a:ext cx="475488" cy="475488"/>
          </a:xfrm>
          <a:prstGeom prst="rect">
            <a:avLst/>
          </a:prstGeom>
        </p:spPr>
      </p:pic>
      <p:pic>
        <p:nvPicPr>
          <p:cNvPr id="5" name="Image 3" descr="preencoded.png"/>
          <p:cNvPicPr>
            <a:picLocks noChangeAspect="1"/>
          </p:cNvPicPr>
          <p:nvPr/>
        </p:nvPicPr>
        <p:blipFill>
          <a:blip r:embed="rId5"/>
          <a:stretch>
            <a:fillRect/>
          </a:stretch>
        </p:blipFill>
        <p:spPr>
          <a:xfrm>
            <a:off x="841248" y="6099048"/>
            <a:ext cx="475488" cy="475488"/>
          </a:xfrm>
          <a:prstGeom prst="rect">
            <a:avLst/>
          </a:prstGeom>
        </p:spPr>
      </p:pic>
      <p:pic>
        <p:nvPicPr>
          <p:cNvPr id="6" name="Image 4" descr="preencoded.png"/>
          <p:cNvPicPr>
            <a:picLocks noChangeAspect="1"/>
          </p:cNvPicPr>
          <p:nvPr/>
        </p:nvPicPr>
        <p:blipFill>
          <a:blip r:embed="rId5"/>
          <a:stretch>
            <a:fillRect/>
          </a:stretch>
        </p:blipFill>
        <p:spPr>
          <a:xfrm>
            <a:off x="841248" y="2724912"/>
            <a:ext cx="475488" cy="475488"/>
          </a:xfrm>
          <a:prstGeom prst="rect">
            <a:avLst/>
          </a:prstGeom>
        </p:spPr>
      </p:pic>
      <p:sp>
        <p:nvSpPr>
          <p:cNvPr id="7" name="Text 0"/>
          <p:cNvSpPr/>
          <p:nvPr/>
        </p:nvSpPr>
        <p:spPr>
          <a:xfrm>
            <a:off x="832104" y="731520"/>
            <a:ext cx="8010144" cy="1481328"/>
          </a:xfrm>
          <a:prstGeom prst="rect">
            <a:avLst/>
          </a:prstGeom>
          <a:noFill/>
          <a:ln/>
        </p:spPr>
        <p:txBody>
          <a:bodyPr wrap="square" lIns="0" tIns="0" rIns="0" bIns="0" rtlCol="0" anchor="ctr"/>
          <a:lstStyle/>
          <a:p>
            <a:pPr marL="0" indent="0" algn="l">
              <a:lnSpc>
                <a:spcPts val="5800"/>
              </a:lnSpc>
              <a:buNone/>
            </a:pPr>
            <a:r>
              <a:rPr lang="en-US" sz="4640" dirty="0">
                <a:solidFill>
                  <a:srgbClr val="5260E3"/>
                </a:solidFill>
                <a:latin typeface="思源黑体-思源黑体-Medium" pitchFamily="34" charset="0"/>
                <a:ea typeface="思源黑体-思源黑体-Medium" pitchFamily="34" charset="-122"/>
                <a:cs typeface="思源黑体-思源黑体-Medium" pitchFamily="34" charset="-120"/>
              </a:rPr>
              <a:t>Data Collection and Preparation</a:t>
            </a:r>
            <a:endParaRPr lang="en-US" sz="4640" dirty="0"/>
          </a:p>
        </p:txBody>
      </p:sp>
      <p:sp>
        <p:nvSpPr>
          <p:cNvPr id="8" name="Text 1"/>
          <p:cNvSpPr/>
          <p:nvPr/>
        </p:nvSpPr>
        <p:spPr>
          <a:xfrm>
            <a:off x="996696" y="4434840"/>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545454"/>
                </a:solidFill>
                <a:latin typeface="思源黑体-思源黑体-Medium" pitchFamily="34" charset="0"/>
                <a:ea typeface="思源黑体-思源黑体-Medium" pitchFamily="34" charset="-122"/>
                <a:cs typeface="思源黑体-思源黑体-Medium" pitchFamily="34" charset="-120"/>
              </a:rPr>
              <a:t>2</a:t>
            </a:r>
            <a:endParaRPr lang="en-US" sz="2320" dirty="0"/>
          </a:p>
        </p:txBody>
      </p:sp>
      <p:sp>
        <p:nvSpPr>
          <p:cNvPr id="9" name="Text 2"/>
          <p:cNvSpPr/>
          <p:nvPr/>
        </p:nvSpPr>
        <p:spPr>
          <a:xfrm>
            <a:off x="1609344" y="4946904"/>
            <a:ext cx="7214616" cy="594360"/>
          </a:xfrm>
          <a:prstGeom prst="rect">
            <a:avLst/>
          </a:prstGeom>
          <a:noFill/>
          <a:ln/>
        </p:spPr>
        <p:txBody>
          <a:bodyPr wrap="square" lIns="0" tIns="0" rIns="0" bIns="0" rtlCol="0" anchor="ctr"/>
          <a:lstStyle/>
          <a:p>
            <a:pPr marL="0" indent="0" algn="l">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Techniques are employed to visualize and analyze the dataset for better understanding.</a:t>
            </a:r>
            <a:endParaRPr lang="en-US" sz="1850" dirty="0"/>
          </a:p>
        </p:txBody>
      </p:sp>
      <p:sp>
        <p:nvSpPr>
          <p:cNvPr id="10" name="Text 3"/>
          <p:cNvSpPr/>
          <p:nvPr/>
        </p:nvSpPr>
        <p:spPr>
          <a:xfrm>
            <a:off x="1609344" y="2752344"/>
            <a:ext cx="7214616" cy="374904"/>
          </a:xfrm>
          <a:prstGeom prst="rect">
            <a:avLst/>
          </a:prstGeom>
          <a:noFill/>
          <a:ln/>
        </p:spPr>
        <p:txBody>
          <a:bodyPr wrap="none" lIns="0" tIns="0" rIns="0" bIns="0" rtlCol="0" anchor="ctr"/>
          <a:lstStyle/>
          <a:p>
            <a:pPr marL="0" indent="0" algn="l">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Dataset</a:t>
            </a:r>
            <a:endParaRPr lang="en-US" sz="2320" dirty="0"/>
          </a:p>
        </p:txBody>
      </p:sp>
      <p:sp>
        <p:nvSpPr>
          <p:cNvPr id="11" name="Text 4"/>
          <p:cNvSpPr/>
          <p:nvPr/>
        </p:nvSpPr>
        <p:spPr>
          <a:xfrm>
            <a:off x="1609344" y="6135624"/>
            <a:ext cx="7214616" cy="374904"/>
          </a:xfrm>
          <a:prstGeom prst="rect">
            <a:avLst/>
          </a:prstGeom>
          <a:noFill/>
          <a:ln/>
        </p:spPr>
        <p:txBody>
          <a:bodyPr wrap="none" lIns="0" tIns="0" rIns="0" bIns="0" rtlCol="0" anchor="ctr"/>
          <a:lstStyle/>
          <a:p>
            <a:pPr marL="0" indent="0" algn="l">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Data Augmentation</a:t>
            </a:r>
            <a:endParaRPr lang="en-US" sz="2320" dirty="0"/>
          </a:p>
        </p:txBody>
      </p:sp>
      <p:sp>
        <p:nvSpPr>
          <p:cNvPr id="12" name="Text 5"/>
          <p:cNvSpPr/>
          <p:nvPr/>
        </p:nvSpPr>
        <p:spPr>
          <a:xfrm>
            <a:off x="996696" y="6117336"/>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545454"/>
                </a:solidFill>
                <a:latin typeface="思源黑体-思源黑体-Medium" pitchFamily="34" charset="0"/>
                <a:ea typeface="思源黑体-思源黑体-Medium" pitchFamily="34" charset="-122"/>
                <a:cs typeface="思源黑体-思源黑体-Medium" pitchFamily="34" charset="-120"/>
              </a:rPr>
              <a:t>3</a:t>
            </a:r>
            <a:endParaRPr lang="en-US" sz="2320" dirty="0"/>
          </a:p>
        </p:txBody>
      </p:sp>
      <p:sp>
        <p:nvSpPr>
          <p:cNvPr id="13" name="Text 6"/>
          <p:cNvSpPr/>
          <p:nvPr/>
        </p:nvSpPr>
        <p:spPr>
          <a:xfrm>
            <a:off x="1609344" y="4443984"/>
            <a:ext cx="7214616" cy="374904"/>
          </a:xfrm>
          <a:prstGeom prst="rect">
            <a:avLst/>
          </a:prstGeom>
          <a:noFill/>
          <a:ln/>
        </p:spPr>
        <p:txBody>
          <a:bodyPr wrap="none" lIns="0" tIns="0" rIns="0" bIns="0" rtlCol="0" anchor="ctr"/>
          <a:lstStyle/>
          <a:p>
            <a:pPr marL="0" indent="0" algn="l">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Data Visualization</a:t>
            </a:r>
            <a:endParaRPr lang="en-US" sz="2320" dirty="0"/>
          </a:p>
        </p:txBody>
      </p:sp>
      <p:sp>
        <p:nvSpPr>
          <p:cNvPr id="14" name="Text 7"/>
          <p:cNvSpPr/>
          <p:nvPr/>
        </p:nvSpPr>
        <p:spPr>
          <a:xfrm>
            <a:off x="996696" y="2743200"/>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545454"/>
                </a:solidFill>
                <a:latin typeface="思源黑体-思源黑体-Medium" pitchFamily="34" charset="0"/>
                <a:ea typeface="思源黑体-思源黑体-Medium" pitchFamily="34" charset="-122"/>
                <a:cs typeface="思源黑体-思源黑体-Medium" pitchFamily="34" charset="-120"/>
              </a:rPr>
              <a:t>1</a:t>
            </a:r>
            <a:endParaRPr lang="en-US" sz="2320" dirty="0"/>
          </a:p>
        </p:txBody>
      </p:sp>
      <p:sp>
        <p:nvSpPr>
          <p:cNvPr id="15" name="Text 8"/>
          <p:cNvSpPr/>
          <p:nvPr/>
        </p:nvSpPr>
        <p:spPr>
          <a:xfrm>
            <a:off x="1609344" y="3264408"/>
            <a:ext cx="7214616" cy="594360"/>
          </a:xfrm>
          <a:prstGeom prst="rect">
            <a:avLst/>
          </a:prstGeom>
          <a:noFill/>
          <a:ln/>
        </p:spPr>
        <p:txBody>
          <a:bodyPr wrap="square" lIns="0" tIns="0" rIns="0" bIns="0" rtlCol="0" anchor="ctr"/>
          <a:lstStyle/>
          <a:p>
            <a:pPr marL="0" indent="0" algn="l">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The project utilizes a dataset of 28 classes of fruits and vegetables sourced from Kaggle.</a:t>
            </a:r>
            <a:endParaRPr lang="en-US" sz="1850" dirty="0"/>
          </a:p>
        </p:txBody>
      </p:sp>
      <p:sp>
        <p:nvSpPr>
          <p:cNvPr id="16" name="Text 9"/>
          <p:cNvSpPr/>
          <p:nvPr/>
        </p:nvSpPr>
        <p:spPr>
          <a:xfrm>
            <a:off x="1609344" y="6638544"/>
            <a:ext cx="7214616" cy="594360"/>
          </a:xfrm>
          <a:prstGeom prst="rect">
            <a:avLst/>
          </a:prstGeom>
          <a:noFill/>
          <a:ln/>
        </p:spPr>
        <p:txBody>
          <a:bodyPr wrap="square" lIns="0" tIns="0" rIns="0" bIns="0" rtlCol="0" anchor="ctr"/>
          <a:lstStyle/>
          <a:p>
            <a:pPr marL="0" indent="0" algn="l">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Various transformations are applied to increase the dataset's diversity, aiding model robustness.</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656064" y="0"/>
            <a:ext cx="4974336" cy="8238744"/>
          </a:xfrm>
          <a:prstGeom prst="rect">
            <a:avLst/>
          </a:prstGeom>
        </p:spPr>
      </p:pic>
      <p:pic>
        <p:nvPicPr>
          <p:cNvPr id="4" name="Image 2" descr="preencoded.png"/>
          <p:cNvPicPr>
            <a:picLocks noChangeAspect="1"/>
          </p:cNvPicPr>
          <p:nvPr/>
        </p:nvPicPr>
        <p:blipFill>
          <a:blip r:embed="rId5"/>
          <a:stretch>
            <a:fillRect/>
          </a:stretch>
        </p:blipFill>
        <p:spPr>
          <a:xfrm>
            <a:off x="841248" y="2798064"/>
            <a:ext cx="475488" cy="475488"/>
          </a:xfrm>
          <a:prstGeom prst="rect">
            <a:avLst/>
          </a:prstGeom>
        </p:spPr>
      </p:pic>
      <p:pic>
        <p:nvPicPr>
          <p:cNvPr id="5" name="Image 3" descr="preencoded.png"/>
          <p:cNvPicPr>
            <a:picLocks noChangeAspect="1"/>
          </p:cNvPicPr>
          <p:nvPr/>
        </p:nvPicPr>
        <p:blipFill>
          <a:blip r:embed="rId5"/>
          <a:stretch>
            <a:fillRect/>
          </a:stretch>
        </p:blipFill>
        <p:spPr>
          <a:xfrm>
            <a:off x="841248" y="5586984"/>
            <a:ext cx="475488" cy="475488"/>
          </a:xfrm>
          <a:prstGeom prst="rect">
            <a:avLst/>
          </a:prstGeom>
        </p:spPr>
      </p:pic>
      <p:pic>
        <p:nvPicPr>
          <p:cNvPr id="6" name="Image 4" descr="preencoded.png"/>
          <p:cNvPicPr>
            <a:picLocks noChangeAspect="1"/>
          </p:cNvPicPr>
          <p:nvPr/>
        </p:nvPicPr>
        <p:blipFill>
          <a:blip r:embed="rId5"/>
          <a:stretch>
            <a:fillRect/>
          </a:stretch>
        </p:blipFill>
        <p:spPr>
          <a:xfrm>
            <a:off x="841248" y="4187952"/>
            <a:ext cx="475488" cy="475488"/>
          </a:xfrm>
          <a:prstGeom prst="rect">
            <a:avLst/>
          </a:prstGeom>
        </p:spPr>
      </p:pic>
      <p:sp>
        <p:nvSpPr>
          <p:cNvPr id="7" name="Text 0"/>
          <p:cNvSpPr/>
          <p:nvPr/>
        </p:nvSpPr>
        <p:spPr>
          <a:xfrm>
            <a:off x="832104" y="1545336"/>
            <a:ext cx="8010144" cy="740664"/>
          </a:xfrm>
          <a:prstGeom prst="rect">
            <a:avLst/>
          </a:prstGeom>
          <a:noFill/>
          <a:ln/>
        </p:spPr>
        <p:txBody>
          <a:bodyPr wrap="none" lIns="0" tIns="0" rIns="0" bIns="0" rtlCol="0" anchor="ctr"/>
          <a:lstStyle/>
          <a:p>
            <a:pPr marL="0" indent="0" algn="l">
              <a:lnSpc>
                <a:spcPts val="5800"/>
              </a:lnSpc>
              <a:buNone/>
            </a:pPr>
            <a:r>
              <a:rPr lang="en-US" sz="4640" dirty="0">
                <a:solidFill>
                  <a:srgbClr val="5260E3"/>
                </a:solidFill>
                <a:latin typeface="思源黑体-思源黑体-Medium" pitchFamily="34" charset="0"/>
                <a:ea typeface="思源黑体-思源黑体-Medium" pitchFamily="34" charset="-122"/>
                <a:cs typeface="思源黑体-思源黑体-Medium" pitchFamily="34" charset="-120"/>
              </a:rPr>
              <a:t>Application Development</a:t>
            </a:r>
            <a:endParaRPr lang="en-US" sz="4640" dirty="0"/>
          </a:p>
        </p:txBody>
      </p:sp>
      <p:sp>
        <p:nvSpPr>
          <p:cNvPr id="8" name="Text 1"/>
          <p:cNvSpPr/>
          <p:nvPr/>
        </p:nvSpPr>
        <p:spPr>
          <a:xfrm>
            <a:off x="1609344" y="5614416"/>
            <a:ext cx="7214616" cy="374904"/>
          </a:xfrm>
          <a:prstGeom prst="rect">
            <a:avLst/>
          </a:prstGeom>
          <a:noFill/>
          <a:ln/>
        </p:spPr>
        <p:txBody>
          <a:bodyPr wrap="none" lIns="0" tIns="0" rIns="0" bIns="0" rtlCol="0" anchor="ctr"/>
          <a:lstStyle/>
          <a:p>
            <a:pPr marL="0" indent="0" algn="l">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Model Testing</a:t>
            </a:r>
            <a:endParaRPr lang="en-US" sz="2320" dirty="0"/>
          </a:p>
        </p:txBody>
      </p:sp>
      <p:sp>
        <p:nvSpPr>
          <p:cNvPr id="9" name="Text 2"/>
          <p:cNvSpPr/>
          <p:nvPr/>
        </p:nvSpPr>
        <p:spPr>
          <a:xfrm>
            <a:off x="1609344" y="6126480"/>
            <a:ext cx="7214616" cy="301752"/>
          </a:xfrm>
          <a:prstGeom prst="rect">
            <a:avLst/>
          </a:prstGeom>
          <a:noFill/>
          <a:ln/>
        </p:spPr>
        <p:txBody>
          <a:bodyPr wrap="none" lIns="0" tIns="0" rIns="0" bIns="0" rtlCol="0" anchor="ctr"/>
          <a:lstStyle/>
          <a:p>
            <a:pPr marL="0" indent="0" algn="l">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Tests the model's accuracy in identifying produce.</a:t>
            </a:r>
            <a:endParaRPr lang="en-US" sz="1850" dirty="0"/>
          </a:p>
        </p:txBody>
      </p:sp>
      <p:sp>
        <p:nvSpPr>
          <p:cNvPr id="10" name="Text 3"/>
          <p:cNvSpPr/>
          <p:nvPr/>
        </p:nvSpPr>
        <p:spPr>
          <a:xfrm>
            <a:off x="1609344" y="4215384"/>
            <a:ext cx="7214616" cy="374904"/>
          </a:xfrm>
          <a:prstGeom prst="rect">
            <a:avLst/>
          </a:prstGeom>
          <a:noFill/>
          <a:ln/>
        </p:spPr>
        <p:txBody>
          <a:bodyPr wrap="none" lIns="0" tIns="0" rIns="0" bIns="0" rtlCol="0" anchor="ctr"/>
          <a:lstStyle/>
          <a:p>
            <a:pPr marL="0" indent="0" algn="l">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Flask Integration</a:t>
            </a:r>
            <a:endParaRPr lang="en-US" sz="2320" dirty="0"/>
          </a:p>
        </p:txBody>
      </p:sp>
      <p:sp>
        <p:nvSpPr>
          <p:cNvPr id="11" name="Text 4"/>
          <p:cNvSpPr/>
          <p:nvPr/>
        </p:nvSpPr>
        <p:spPr>
          <a:xfrm>
            <a:off x="996696" y="2816352"/>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545454"/>
                </a:solidFill>
                <a:latin typeface="思源黑体-思源黑体-Medium" pitchFamily="34" charset="0"/>
                <a:ea typeface="思源黑体-思源黑体-Medium" pitchFamily="34" charset="-122"/>
                <a:cs typeface="思源黑体-思源黑体-Medium" pitchFamily="34" charset="-120"/>
              </a:rPr>
              <a:t>1</a:t>
            </a:r>
            <a:endParaRPr lang="en-US" sz="2320" dirty="0"/>
          </a:p>
        </p:txBody>
      </p:sp>
      <p:sp>
        <p:nvSpPr>
          <p:cNvPr id="12" name="Text 5"/>
          <p:cNvSpPr/>
          <p:nvPr/>
        </p:nvSpPr>
        <p:spPr>
          <a:xfrm>
            <a:off x="1609344" y="2825496"/>
            <a:ext cx="7214616" cy="374904"/>
          </a:xfrm>
          <a:prstGeom prst="rect">
            <a:avLst/>
          </a:prstGeom>
          <a:noFill/>
          <a:ln/>
        </p:spPr>
        <p:txBody>
          <a:bodyPr wrap="none" lIns="0" tIns="0" rIns="0" bIns="0" rtlCol="0" anchor="ctr"/>
          <a:lstStyle/>
          <a:p>
            <a:pPr marL="0" indent="0" algn="l">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HTML Pages</a:t>
            </a:r>
            <a:endParaRPr lang="en-US" sz="2320" dirty="0"/>
          </a:p>
        </p:txBody>
      </p:sp>
      <p:sp>
        <p:nvSpPr>
          <p:cNvPr id="13" name="Text 6"/>
          <p:cNvSpPr/>
          <p:nvPr/>
        </p:nvSpPr>
        <p:spPr>
          <a:xfrm>
            <a:off x="1609344" y="3337560"/>
            <a:ext cx="7214616" cy="301752"/>
          </a:xfrm>
          <a:prstGeom prst="rect">
            <a:avLst/>
          </a:prstGeom>
          <a:noFill/>
          <a:ln/>
        </p:spPr>
        <p:txBody>
          <a:bodyPr wrap="none" lIns="0" tIns="0" rIns="0" bIns="0" rtlCol="0" anchor="ctr"/>
          <a:lstStyle/>
          <a:p>
            <a:pPr marL="0" indent="0" algn="l">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Three HTML files for user interaction.</a:t>
            </a:r>
            <a:endParaRPr lang="en-US" sz="1850" dirty="0"/>
          </a:p>
        </p:txBody>
      </p:sp>
      <p:sp>
        <p:nvSpPr>
          <p:cNvPr id="14" name="Text 7"/>
          <p:cNvSpPr/>
          <p:nvPr/>
        </p:nvSpPr>
        <p:spPr>
          <a:xfrm>
            <a:off x="1609344" y="4727448"/>
            <a:ext cx="7214616" cy="301752"/>
          </a:xfrm>
          <a:prstGeom prst="rect">
            <a:avLst/>
          </a:prstGeom>
          <a:noFill/>
          <a:ln/>
        </p:spPr>
        <p:txBody>
          <a:bodyPr wrap="none" lIns="0" tIns="0" rIns="0" bIns="0" rtlCol="0" anchor="ctr"/>
          <a:lstStyle/>
          <a:p>
            <a:pPr marL="0" indent="0" algn="l">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Connects the UI to the predictive model.</a:t>
            </a:r>
            <a:endParaRPr lang="en-US" sz="1850" dirty="0"/>
          </a:p>
        </p:txBody>
      </p:sp>
      <p:sp>
        <p:nvSpPr>
          <p:cNvPr id="15" name="Text 8"/>
          <p:cNvSpPr/>
          <p:nvPr/>
        </p:nvSpPr>
        <p:spPr>
          <a:xfrm>
            <a:off x="996696" y="5605272"/>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545454"/>
                </a:solidFill>
                <a:latin typeface="思源黑体-思源黑体-Medium" pitchFamily="34" charset="0"/>
                <a:ea typeface="思源黑体-思源黑体-Medium" pitchFamily="34" charset="-122"/>
                <a:cs typeface="思源黑体-思源黑体-Medium" pitchFamily="34" charset="-120"/>
              </a:rPr>
              <a:t>3</a:t>
            </a:r>
            <a:endParaRPr lang="en-US" sz="2320" dirty="0"/>
          </a:p>
        </p:txBody>
      </p:sp>
      <p:sp>
        <p:nvSpPr>
          <p:cNvPr id="16" name="Text 9"/>
          <p:cNvSpPr/>
          <p:nvPr/>
        </p:nvSpPr>
        <p:spPr>
          <a:xfrm>
            <a:off x="996696" y="4206240"/>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545454"/>
                </a:solidFill>
                <a:latin typeface="思源黑体-思源黑体-Medium" pitchFamily="34" charset="0"/>
                <a:ea typeface="思源黑体-思源黑体-Medium" pitchFamily="34" charset="-122"/>
                <a:cs typeface="思源黑体-思源黑体-Medium" pitchFamily="34" charset="-120"/>
              </a:rPr>
              <a:t>2</a:t>
            </a:r>
            <a:endParaRPr lang="en-US" sz="232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sp>
        <p:nvSpPr>
          <p:cNvPr id="3" name="Text 0"/>
          <p:cNvSpPr/>
          <p:nvPr/>
        </p:nvSpPr>
        <p:spPr>
          <a:xfrm>
            <a:off x="8046720" y="4215384"/>
            <a:ext cx="5504688" cy="374904"/>
          </a:xfrm>
          <a:prstGeom prst="rect">
            <a:avLst/>
          </a:prstGeom>
          <a:noFill/>
          <a:ln/>
        </p:spPr>
        <p:txBody>
          <a:bodyPr wrap="none" lIns="0" tIns="0" rIns="0" bIns="0" rtlCol="0" anchor="ctr"/>
          <a:lstStyle/>
          <a:p>
            <a:pPr marL="0" indent="0" algn="l">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Waste Reduction</a:t>
            </a:r>
            <a:endParaRPr lang="en-US" sz="2320" dirty="0"/>
          </a:p>
        </p:txBody>
      </p:sp>
      <p:sp>
        <p:nvSpPr>
          <p:cNvPr id="4" name="Text 1"/>
          <p:cNvSpPr/>
          <p:nvPr/>
        </p:nvSpPr>
        <p:spPr>
          <a:xfrm>
            <a:off x="8046720" y="6099048"/>
            <a:ext cx="5504688" cy="301752"/>
          </a:xfrm>
          <a:prstGeom prst="rect">
            <a:avLst/>
          </a:prstGeom>
          <a:noFill/>
          <a:ln/>
        </p:spPr>
        <p:txBody>
          <a:bodyPr wrap="none" lIns="0" tIns="0" rIns="0" bIns="0" rtlCol="0" anchor="ctr"/>
          <a:lstStyle/>
          <a:p>
            <a:pPr marL="0" indent="0" algn="l">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Enhances quality control measures in sorting.</a:t>
            </a:r>
            <a:endParaRPr lang="en-US" sz="1850" dirty="0"/>
          </a:p>
        </p:txBody>
      </p:sp>
      <p:sp>
        <p:nvSpPr>
          <p:cNvPr id="5" name="Text 2"/>
          <p:cNvSpPr/>
          <p:nvPr/>
        </p:nvSpPr>
        <p:spPr>
          <a:xfrm>
            <a:off x="8046720" y="5586984"/>
            <a:ext cx="5504688" cy="374904"/>
          </a:xfrm>
          <a:prstGeom prst="rect">
            <a:avLst/>
          </a:prstGeom>
          <a:noFill/>
          <a:ln/>
        </p:spPr>
        <p:txBody>
          <a:bodyPr wrap="none" lIns="0" tIns="0" rIns="0" bIns="0" rtlCol="0" anchor="ctr"/>
          <a:lstStyle/>
          <a:p>
            <a:pPr marL="0" indent="0" algn="l">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Quality Control Improvement</a:t>
            </a:r>
            <a:endParaRPr lang="en-US" sz="2320" dirty="0"/>
          </a:p>
        </p:txBody>
      </p:sp>
      <p:sp>
        <p:nvSpPr>
          <p:cNvPr id="6" name="Text 3"/>
          <p:cNvSpPr/>
          <p:nvPr/>
        </p:nvSpPr>
        <p:spPr>
          <a:xfrm>
            <a:off x="841248" y="2724912"/>
            <a:ext cx="6007608" cy="2066544"/>
          </a:xfrm>
          <a:prstGeom prst="rect">
            <a:avLst/>
          </a:prstGeom>
          <a:noFill/>
          <a:ln/>
        </p:spPr>
        <p:txBody>
          <a:bodyPr wrap="square" lIns="0" tIns="0" rIns="0" bIns="0" rtlCol="0" anchor="ctr"/>
          <a:lstStyle/>
          <a:p>
            <a:pPr marL="0" indent="0" algn="l">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The Smart Sorting system demonstrates significant advancements in fruit and vegetable sorting through AI and transfer learning. By automating processes, it enhances efficiency, reduces waste, and improves quality control in the agricultural sector. Future work can expand the model's capabilities and applications.</a:t>
            </a:r>
            <a:endParaRPr lang="en-US" sz="1850" dirty="0"/>
          </a:p>
        </p:txBody>
      </p:sp>
      <p:sp>
        <p:nvSpPr>
          <p:cNvPr id="7" name="Text 4"/>
          <p:cNvSpPr/>
          <p:nvPr/>
        </p:nvSpPr>
        <p:spPr>
          <a:xfrm>
            <a:off x="832104" y="1463040"/>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5260E3"/>
                </a:solidFill>
                <a:latin typeface="思源黑体-思源黑体-Medium" pitchFamily="34" charset="0"/>
                <a:ea typeface="思源黑体-思源黑体-Medium" pitchFamily="34" charset="-122"/>
                <a:cs typeface="思源黑体-思源黑体-Medium" pitchFamily="34" charset="-120"/>
              </a:rPr>
              <a:t>Advancements in Smart Sorting System</a:t>
            </a:r>
            <a:endParaRPr lang="en-US" sz="4640" dirty="0"/>
          </a:p>
        </p:txBody>
      </p:sp>
      <p:sp>
        <p:nvSpPr>
          <p:cNvPr id="8" name="Text 5"/>
          <p:cNvSpPr/>
          <p:nvPr/>
        </p:nvSpPr>
        <p:spPr>
          <a:xfrm>
            <a:off x="8046720" y="2852928"/>
            <a:ext cx="5504688" cy="374904"/>
          </a:xfrm>
          <a:prstGeom prst="rect">
            <a:avLst/>
          </a:prstGeom>
          <a:noFill/>
          <a:ln/>
        </p:spPr>
        <p:txBody>
          <a:bodyPr wrap="none" lIns="0" tIns="0" rIns="0" bIns="0" rtlCol="0" anchor="ctr"/>
          <a:lstStyle/>
          <a:p>
            <a:pPr marL="0" indent="0" algn="l">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Efficiency Enhancement</a:t>
            </a:r>
            <a:endParaRPr lang="en-US" sz="2320" dirty="0"/>
          </a:p>
        </p:txBody>
      </p:sp>
      <p:sp>
        <p:nvSpPr>
          <p:cNvPr id="9" name="Text 6"/>
          <p:cNvSpPr/>
          <p:nvPr/>
        </p:nvSpPr>
        <p:spPr>
          <a:xfrm>
            <a:off x="8046720" y="3364992"/>
            <a:ext cx="5504688" cy="594360"/>
          </a:xfrm>
          <a:prstGeom prst="rect">
            <a:avLst/>
          </a:prstGeom>
          <a:noFill/>
          <a:ln/>
        </p:spPr>
        <p:txBody>
          <a:bodyPr wrap="square" lIns="0" tIns="0" rIns="0" bIns="0" rtlCol="0" anchor="ctr"/>
          <a:lstStyle/>
          <a:p>
            <a:pPr marL="0" indent="0" algn="l">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Automates sorting processes to improve efficiency.</a:t>
            </a:r>
            <a:endParaRPr lang="en-US" sz="1850" dirty="0"/>
          </a:p>
        </p:txBody>
      </p:sp>
      <p:sp>
        <p:nvSpPr>
          <p:cNvPr id="10" name="Text 7"/>
          <p:cNvSpPr/>
          <p:nvPr/>
        </p:nvSpPr>
        <p:spPr>
          <a:xfrm>
            <a:off x="8046720" y="4727448"/>
            <a:ext cx="5504688" cy="594360"/>
          </a:xfrm>
          <a:prstGeom prst="rect">
            <a:avLst/>
          </a:prstGeom>
          <a:noFill/>
          <a:ln/>
        </p:spPr>
        <p:txBody>
          <a:bodyPr wrap="square" lIns="0" tIns="0" rIns="0" bIns="0" rtlCol="0" anchor="ctr"/>
          <a:lstStyle/>
          <a:p>
            <a:pPr marL="0" indent="0" algn="l">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Significantly reduces waste in the agricultural sector.</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17</TotalTime>
  <Words>489</Words>
  <Application>Microsoft Office PowerPoint</Application>
  <PresentationFormat>Custom</PresentationFormat>
  <Paragraphs>83</Paragraphs>
  <Slides>10</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思源黑体-思源黑体-Medium</vt: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Akshitha K B</cp:lastModifiedBy>
  <cp:revision>3</cp:revision>
  <dcterms:created xsi:type="dcterms:W3CDTF">2025-06-25T06:30:14Z</dcterms:created>
  <dcterms:modified xsi:type="dcterms:W3CDTF">2025-06-28T05:56:17Z</dcterms:modified>
</cp:coreProperties>
</file>